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5" r:id="rId4"/>
    <p:sldId id="277" r:id="rId5"/>
    <p:sldId id="280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8" r:id="rId15"/>
    <p:sldId id="267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8000" autoAdjust="0"/>
  </p:normalViewPr>
  <p:slideViewPr>
    <p:cSldViewPr>
      <p:cViewPr>
        <p:scale>
          <a:sx n="100" d="100"/>
          <a:sy n="100" d="100"/>
        </p:scale>
        <p:origin x="-194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684D-BF50-46AE-87F1-B75E36219969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1D5B-274A-4B47-8259-12C32717C0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2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1D5B-274A-4B47-8259-12C32717C0A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1D5B-274A-4B47-8259-12C32717C0A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1D5B-274A-4B47-8259-12C32717C0A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1D5B-274A-4B47-8259-12C32717C0A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47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AC56-9E84-4D63-8E87-E50D70CFBCC3}" type="datetimeFigureOut">
              <a:rPr lang="cs-CZ" smtClean="0"/>
              <a:pPr/>
              <a:t>19.2.2018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7468-9976-4A39-8D1E-1C5AEA4BC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642941"/>
          </a:xfrm>
        </p:spPr>
        <p:txBody>
          <a:bodyPr>
            <a:normAutofit/>
          </a:bodyPr>
          <a:lstStyle/>
          <a:p>
            <a:r>
              <a:rPr lang="cs-CZ" sz="2800" dirty="0"/>
              <a:t>1.1. </a:t>
            </a:r>
            <a:r>
              <a:rPr lang="de-DE" sz="2800" dirty="0" smtClean="0"/>
              <a:t>Maschinentyp  auswählen</a:t>
            </a:r>
            <a:endParaRPr lang="cs-CZ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4" t="30534" r="24598" b="9690"/>
          <a:stretch/>
        </p:blipFill>
        <p:spPr bwMode="auto">
          <a:xfrm>
            <a:off x="1619672" y="1428734"/>
            <a:ext cx="5809278" cy="51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2. </a:t>
            </a:r>
            <a:r>
              <a:rPr lang="de-DE" sz="3100" dirty="0" smtClean="0"/>
              <a:t>Computer/Elektronik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57190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Auswahl von Computer, Parallelfahrsystem, Monitor und Zusatzausstattung</a:t>
            </a:r>
            <a:r>
              <a:rPr lang="de-DE" sz="1400" dirty="0"/>
              <a:t>.</a:t>
            </a:r>
            <a:endParaRPr lang="cs-CZ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0" t="9234" r="23956" b="25402"/>
          <a:stretch/>
        </p:blipFill>
        <p:spPr bwMode="auto">
          <a:xfrm>
            <a:off x="1763688" y="1412776"/>
            <a:ext cx="5400600" cy="519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3.</a:t>
            </a:r>
            <a:r>
              <a:rPr lang="de-DE" sz="2800" dirty="0" smtClean="0"/>
              <a:t>Deichsel/Achse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57190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Auswahl des Deichsel und Achse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7" t="10007" r="24304" b="22733"/>
          <a:stretch/>
        </p:blipFill>
        <p:spPr bwMode="auto">
          <a:xfrm>
            <a:off x="2051720" y="1531620"/>
            <a:ext cx="5087470" cy="50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4. </a:t>
            </a:r>
            <a:r>
              <a:rPr lang="de-DE" sz="2800" dirty="0" smtClean="0"/>
              <a:t>Räder/Kotflügel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000132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Auswahl der Spur. Standard oder Kundenwunsch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Beim Spur nur zulässige Maßen eingeben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t="25836" r="24321" b="14100"/>
          <a:stretch/>
        </p:blipFill>
        <p:spPr bwMode="auto">
          <a:xfrm>
            <a:off x="1586277" y="1438486"/>
            <a:ext cx="575713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91680" y="2852936"/>
            <a:ext cx="5544616" cy="929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5. </a:t>
            </a:r>
            <a:r>
              <a:rPr lang="de-DE" sz="2800" dirty="0" smtClean="0"/>
              <a:t>Pumpen/Befüllung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3"/>
          </a:xfrm>
        </p:spPr>
        <p:txBody>
          <a:bodyPr/>
          <a:lstStyle/>
          <a:p>
            <a:r>
              <a:rPr lang="de-DE" sz="1400" dirty="0" smtClean="0"/>
              <a:t>Auswahl der Variante aus Kapitel Pumpen/Befüllung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cs-CZ" sz="1400" dirty="0" smtClean="0"/>
              <a:t>C</a:t>
            </a:r>
            <a:r>
              <a:rPr lang="cs-CZ" sz="1400" dirty="0"/>
              <a:t>, B </a:t>
            </a:r>
            <a:r>
              <a:rPr lang="de-DE" sz="1400" dirty="0" smtClean="0"/>
              <a:t>oder</a:t>
            </a:r>
            <a:r>
              <a:rPr lang="cs-CZ" sz="1400" dirty="0" smtClean="0"/>
              <a:t> </a:t>
            </a:r>
            <a:r>
              <a:rPr lang="cs-CZ" sz="1400" dirty="0" err="1" smtClean="0"/>
              <a:t>Fixlock</a:t>
            </a:r>
            <a:r>
              <a:rPr lang="de-DE" sz="1400" dirty="0" smtClean="0"/>
              <a:t> (</a:t>
            </a:r>
            <a:r>
              <a:rPr lang="de-DE" sz="1400" dirty="0" err="1" smtClean="0"/>
              <a:t>Kamlock</a:t>
            </a:r>
            <a:r>
              <a:rPr lang="de-DE" sz="1400" dirty="0" smtClean="0"/>
              <a:t>) Kupplung nicht vergessen auszuwählen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Hier kann man Antrieb oder Größe der Pumpe ändern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sz="14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6.1 </a:t>
            </a:r>
            <a:r>
              <a:rPr lang="de-DE" sz="2800" dirty="0"/>
              <a:t>Flüssigkeitsverteilung im Gestänge </a:t>
            </a:r>
            <a:r>
              <a:rPr lang="cs-CZ" sz="2800" baseline="0" dirty="0" smtClean="0"/>
              <a:t>- </a:t>
            </a:r>
            <a:r>
              <a:rPr lang="de-DE" sz="2800" baseline="0" dirty="0" smtClean="0"/>
              <a:t>Düsenhalter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000131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Beim Auswahl der Düsenkörper ist der Anzahl automatisch durch die eigegebene Arbeitsbreite gewählt.</a:t>
            </a:r>
            <a:endParaRPr lang="cs-CZ" sz="1400" dirty="0"/>
          </a:p>
          <a:p>
            <a:r>
              <a:rPr lang="de-DE" sz="1400" dirty="0" smtClean="0"/>
              <a:t>„Zusätzliche Teilbreite“ ändert sich automatisch nach der Düsenkörper, es reicht das nur bestätigen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Wenn ein </a:t>
            </a:r>
            <a:r>
              <a:rPr lang="de-DE" sz="1400" dirty="0" err="1" smtClean="0"/>
              <a:t>Wandlerbox</a:t>
            </a:r>
            <a:r>
              <a:rPr lang="de-DE" sz="1400" dirty="0" smtClean="0"/>
              <a:t> für mehrere Luftkreise nötig ist, es kommt eine Warnung und reicht nur auswählen und bestätigen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14187" r="24575" b="31126"/>
          <a:stretch/>
        </p:blipFill>
        <p:spPr bwMode="auto">
          <a:xfrm>
            <a:off x="1835696" y="1916832"/>
            <a:ext cx="57462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3" t="62194" r="24937" b="5898"/>
          <a:stretch/>
        </p:blipFill>
        <p:spPr bwMode="auto">
          <a:xfrm>
            <a:off x="867206" y="3620861"/>
            <a:ext cx="7609563" cy="27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6.2.</a:t>
            </a:r>
            <a:r>
              <a:rPr lang="de-DE" sz="2800" dirty="0" smtClean="0"/>
              <a:t>Flüssigkeitsverteilung im Gestänge – OC Düsen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071569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1400" dirty="0" smtClean="0"/>
              <a:t>Nach dem Auswahl der </a:t>
            </a:r>
            <a:r>
              <a:rPr lang="cs-CZ" sz="1400" dirty="0" smtClean="0"/>
              <a:t>OC </a:t>
            </a:r>
            <a:r>
              <a:rPr lang="de-DE" sz="1400" dirty="0" smtClean="0"/>
              <a:t>Düsen in Korb die </a:t>
            </a:r>
            <a:r>
              <a:rPr lang="de-DE" sz="1400" b="1" dirty="0" smtClean="0">
                <a:solidFill>
                  <a:srgbClr val="FF0000"/>
                </a:solidFill>
              </a:rPr>
              <a:t>Größe und Anzahl </a:t>
            </a:r>
            <a:r>
              <a:rPr lang="de-DE" sz="1400" dirty="0" smtClean="0"/>
              <a:t>der Düsen eingeben. Danach die Taste </a:t>
            </a:r>
            <a:r>
              <a:rPr lang="cs-CZ" sz="1400" dirty="0" smtClean="0"/>
              <a:t> </a:t>
            </a:r>
            <a:r>
              <a:rPr lang="de-DE" sz="1400" b="1" dirty="0" smtClean="0">
                <a:solidFill>
                  <a:srgbClr val="00B050"/>
                </a:solidFill>
              </a:rPr>
              <a:t>Menge berechnen</a:t>
            </a:r>
            <a:r>
              <a:rPr lang="de-DE" sz="1400" dirty="0"/>
              <a:t> bestätigen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err="1" smtClean="0"/>
              <a:t>Fals</a:t>
            </a:r>
            <a:r>
              <a:rPr lang="de-DE" sz="1400" dirty="0" smtClean="0"/>
              <a:t> nur eine OC Düse gewählt ist, schreiben sie auch die gewünschte Seite auf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OC Düsen Auswahl machen sie erst wenn sie notwendige Informationen von jeweiligen Computer haben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sz="1400" dirty="0"/>
          </a:p>
          <a:p>
            <a:pPr>
              <a:buNone/>
            </a:pPr>
            <a:endParaRPr lang="cs-CZ" sz="1400" dirty="0"/>
          </a:p>
          <a:p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96136" y="3571876"/>
            <a:ext cx="285752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5786" y="5967452"/>
            <a:ext cx="1500198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8" t="16199" r="24711" b="73495"/>
          <a:stretch/>
        </p:blipFill>
        <p:spPr bwMode="auto">
          <a:xfrm>
            <a:off x="1009633" y="2180280"/>
            <a:ext cx="7094668" cy="10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65432" r="25000" b="27346"/>
          <a:stretch/>
        </p:blipFill>
        <p:spPr bwMode="auto">
          <a:xfrm>
            <a:off x="1071550" y="5284423"/>
            <a:ext cx="6867513" cy="8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6.3.</a:t>
            </a:r>
            <a:r>
              <a:rPr lang="de-DE" sz="2800" dirty="0"/>
              <a:t> Flüssigkeitsverteilung im Gestänge </a:t>
            </a:r>
            <a:r>
              <a:rPr lang="cs-CZ" sz="2800" baseline="0" dirty="0" smtClean="0"/>
              <a:t>– </a:t>
            </a:r>
            <a:r>
              <a:rPr lang="de-DE" sz="2800" baseline="0" dirty="0" smtClean="0"/>
              <a:t>Anzahl der Teilbreiten und Aufteilung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9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de-DE" sz="1400" dirty="0" smtClean="0"/>
              <a:t>Im Feld </a:t>
            </a:r>
            <a:r>
              <a:rPr lang="de-DE" sz="1400" b="1" dirty="0" smtClean="0">
                <a:solidFill>
                  <a:srgbClr val="00B050"/>
                </a:solidFill>
              </a:rPr>
              <a:t>TB gesamt </a:t>
            </a:r>
            <a:r>
              <a:rPr lang="de-DE" sz="1400" dirty="0" smtClean="0"/>
              <a:t>ist ein Standardanzahl zu jede </a:t>
            </a:r>
            <a:r>
              <a:rPr lang="de-DE" sz="1400" dirty="0" err="1" smtClean="0"/>
              <a:t>Gestängebreite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Wenn mehr TB gewünscht sind, eingegebene Standardzahl löschen und gewünschte eingeben.</a:t>
            </a:r>
            <a:r>
              <a:rPr lang="cs-CZ" sz="1400" dirty="0" smtClean="0"/>
              <a:t>, </a:t>
            </a:r>
            <a:r>
              <a:rPr lang="de-DE" sz="1400" dirty="0" smtClean="0"/>
              <a:t>aber nicht größer als </a:t>
            </a:r>
            <a:r>
              <a:rPr lang="cs-CZ" sz="1400" b="1" dirty="0" smtClean="0">
                <a:solidFill>
                  <a:srgbClr val="FF0000"/>
                </a:solidFill>
              </a:rPr>
              <a:t>max</a:t>
            </a:r>
            <a:r>
              <a:rPr lang="cs-CZ" sz="1400" b="1" dirty="0">
                <a:solidFill>
                  <a:srgbClr val="FF0000"/>
                </a:solidFill>
              </a:rPr>
              <a:t>. </a:t>
            </a:r>
            <a:r>
              <a:rPr lang="de-DE" sz="1400" b="1" dirty="0" smtClean="0">
                <a:solidFill>
                  <a:srgbClr val="FF0000"/>
                </a:solidFill>
              </a:rPr>
              <a:t>TB Anzahl</a:t>
            </a:r>
            <a:r>
              <a:rPr lang="de-DE" sz="1400" dirty="0" smtClean="0"/>
              <a:t> </a:t>
            </a:r>
            <a:r>
              <a:rPr lang="de-DE" sz="1400" dirty="0"/>
              <a:t>erlaubt </a:t>
            </a:r>
            <a:r>
              <a:rPr lang="de-DE" sz="1400" dirty="0" smtClean="0"/>
              <a:t>ist,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der in der gleiche Zeile eingetragen ist</a:t>
            </a:r>
            <a:r>
              <a:rPr lang="cs-CZ" sz="1400" dirty="0" smtClean="0"/>
              <a:t>. </a:t>
            </a:r>
            <a:r>
              <a:rPr lang="de-DE" sz="1400" dirty="0" smtClean="0"/>
              <a:t>Geben sie Ansetzen und es wird zu sehen </a:t>
            </a:r>
            <a:r>
              <a:rPr lang="de-DE" sz="1400" dirty="0" err="1" smtClean="0"/>
              <a:t>wievi</a:t>
            </a:r>
            <a:r>
              <a:rPr lang="cs-CZ" sz="1400" dirty="0" smtClean="0"/>
              <a:t>e</a:t>
            </a:r>
            <a:r>
              <a:rPr lang="de-DE" sz="1400" dirty="0" smtClean="0"/>
              <a:t>le TB muss man zugeben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In Feld </a:t>
            </a:r>
            <a:r>
              <a:rPr lang="de-DE" sz="1400" b="1" dirty="0" smtClean="0">
                <a:solidFill>
                  <a:srgbClr val="7030A0"/>
                </a:solidFill>
              </a:rPr>
              <a:t>Aufteilung</a:t>
            </a:r>
            <a:r>
              <a:rPr lang="cs-CZ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smtClean="0"/>
              <a:t>geben sie die Größe jede TB ein. (Die kleinste TB  kann 0,5 m sein</a:t>
            </a:r>
            <a:r>
              <a:rPr lang="cs-CZ" sz="1400" dirty="0" smtClean="0"/>
              <a:t>), </a:t>
            </a:r>
            <a:r>
              <a:rPr lang="de-DE" sz="1400" dirty="0" smtClean="0"/>
              <a:t>Geben sie Ansetzen wenn der gesamte Anzahl der TB mit gesamte Arbeitsbreite nicht stimmt, sie bekommen eine Warnung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Einzelne TB mit Semikolon trennen</a:t>
            </a:r>
            <a:r>
              <a:rPr lang="cs-CZ" sz="1400" dirty="0" smtClean="0"/>
              <a:t>!</a:t>
            </a:r>
            <a:endParaRPr lang="cs-CZ" sz="1400" dirty="0"/>
          </a:p>
          <a:p>
            <a:endParaRPr lang="cs-CZ" sz="1400" dirty="0"/>
          </a:p>
          <a:p>
            <a:pPr>
              <a:buNone/>
            </a:pP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4139952" y="5400283"/>
            <a:ext cx="1656184" cy="26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71600" y="5393545"/>
            <a:ext cx="1640224" cy="2857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99591" y="5733256"/>
            <a:ext cx="1712233" cy="2857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7. </a:t>
            </a:r>
            <a:r>
              <a:rPr lang="de-DE" sz="2800" dirty="0" smtClean="0"/>
              <a:t>Düsen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57189"/>
          </a:xfrm>
        </p:spPr>
        <p:txBody>
          <a:bodyPr>
            <a:normAutofit/>
          </a:bodyPr>
          <a:lstStyle/>
          <a:p>
            <a:r>
              <a:rPr lang="de-DE" sz="1300" dirty="0" smtClean="0"/>
              <a:t>Nach Auswahl der Düse </a:t>
            </a:r>
            <a:r>
              <a:rPr lang="de-DE" sz="1300" b="1" dirty="0" smtClean="0">
                <a:solidFill>
                  <a:srgbClr val="FF0000"/>
                </a:solidFill>
              </a:rPr>
              <a:t>Größe und Anzahl</a:t>
            </a:r>
            <a:r>
              <a:rPr lang="cs-CZ" sz="1300" dirty="0" smtClean="0"/>
              <a:t> </a:t>
            </a:r>
            <a:r>
              <a:rPr lang="de-DE" sz="1300" dirty="0" smtClean="0"/>
              <a:t>in Korb eingeben und die Taste </a:t>
            </a:r>
            <a:r>
              <a:rPr lang="de-DE" sz="1300" b="1" dirty="0" smtClean="0">
                <a:solidFill>
                  <a:srgbClr val="00B050"/>
                </a:solidFill>
              </a:rPr>
              <a:t>Menge berechnen</a:t>
            </a:r>
            <a:r>
              <a:rPr lang="de-DE" sz="1300" dirty="0" smtClean="0"/>
              <a:t> drücken.</a:t>
            </a:r>
            <a:endParaRPr lang="cs-CZ" sz="1300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9"/>
            <a:ext cx="497205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429132"/>
            <a:ext cx="530352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4071934" y="4429132"/>
            <a:ext cx="2214578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14480" y="6357958"/>
            <a:ext cx="857256" cy="2857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cs-CZ" sz="2800" dirty="0"/>
              <a:t>8. Topline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8"/>
          </a:xfrm>
        </p:spPr>
        <p:txBody>
          <a:bodyPr>
            <a:normAutofit/>
          </a:bodyPr>
          <a:lstStyle/>
          <a:p>
            <a:r>
              <a:rPr lang="de-DE" sz="1400" dirty="0" smtClean="0"/>
              <a:t>Varianten aus der Liste</a:t>
            </a:r>
            <a:r>
              <a:rPr lang="cs-CZ" sz="1400" dirty="0" err="1" smtClean="0"/>
              <a:t>Topline</a:t>
            </a:r>
            <a:r>
              <a:rPr lang="de-DE" sz="1400" dirty="0" smtClean="0"/>
              <a:t> auswählen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cs-CZ" sz="2800" dirty="0"/>
              <a:t>9. </a:t>
            </a:r>
            <a:r>
              <a:rPr lang="de-DE" sz="2800" dirty="0" smtClean="0"/>
              <a:t>Gestänge Beleuchtung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714379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Auswahl Beleuchtung am Gestänge, </a:t>
            </a:r>
            <a:r>
              <a:rPr lang="de-DE" sz="1400" dirty="0" err="1" smtClean="0"/>
              <a:t>Einspülschleuse</a:t>
            </a:r>
            <a:r>
              <a:rPr lang="de-DE" sz="1400" dirty="0" smtClean="0"/>
              <a:t> und Vorbereitung für Beleuchtung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Wenn Ausstattung </a:t>
            </a:r>
            <a:r>
              <a:rPr lang="cs-CZ" sz="1400" dirty="0" smtClean="0"/>
              <a:t>0227 </a:t>
            </a:r>
            <a:r>
              <a:rPr lang="cs-CZ" sz="1400" dirty="0"/>
              <a:t>(Stop </a:t>
            </a:r>
            <a:r>
              <a:rPr lang="cs-CZ" sz="1400" dirty="0" err="1"/>
              <a:t>spray</a:t>
            </a:r>
            <a:r>
              <a:rPr lang="cs-CZ" sz="1400" dirty="0"/>
              <a:t> </a:t>
            </a:r>
            <a:r>
              <a:rPr lang="de-DE" sz="1400" dirty="0" smtClean="0"/>
              <a:t>mit</a:t>
            </a:r>
            <a:r>
              <a:rPr lang="cs-CZ" sz="1400" dirty="0" smtClean="0"/>
              <a:t> </a:t>
            </a:r>
            <a:r>
              <a:rPr lang="de-DE" sz="1400" dirty="0"/>
              <a:t>I</a:t>
            </a:r>
            <a:r>
              <a:rPr lang="cs-CZ" sz="1400" dirty="0" err="1" smtClean="0"/>
              <a:t>sobus</a:t>
            </a:r>
            <a:r>
              <a:rPr lang="cs-CZ" sz="1400" dirty="0" smtClean="0"/>
              <a:t>)</a:t>
            </a:r>
            <a:r>
              <a:rPr lang="de-DE" sz="1400" dirty="0" smtClean="0"/>
              <a:t> gewählt ist</a:t>
            </a:r>
            <a:r>
              <a:rPr lang="cs-CZ" sz="1400" dirty="0" smtClean="0"/>
              <a:t>, </a:t>
            </a:r>
            <a:r>
              <a:rPr lang="de-DE" sz="1400" dirty="0" smtClean="0"/>
              <a:t>muss man </a:t>
            </a:r>
            <a:r>
              <a:rPr lang="cs-CZ" sz="1400" dirty="0" smtClean="0"/>
              <a:t>0510</a:t>
            </a:r>
            <a:r>
              <a:rPr lang="de-DE" sz="1400" dirty="0" smtClean="0"/>
              <a:t> zugeben</a:t>
            </a:r>
            <a:r>
              <a:rPr lang="cs-CZ" sz="1400" dirty="0" smtClean="0"/>
              <a:t>!</a:t>
            </a:r>
            <a:endParaRPr lang="cs-CZ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t="20471" r="24084" b="44671"/>
          <a:stretch/>
        </p:blipFill>
        <p:spPr bwMode="auto">
          <a:xfrm>
            <a:off x="539552" y="2132856"/>
            <a:ext cx="812929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1.2. </a:t>
            </a:r>
            <a:r>
              <a:rPr lang="de-DE" sz="2800" dirty="0" smtClean="0"/>
              <a:t>Die Grundausstattung ist i</a:t>
            </a:r>
            <a:r>
              <a:rPr lang="cs-CZ" sz="2800" dirty="0" smtClean="0"/>
              <a:t>m</a:t>
            </a:r>
            <a:r>
              <a:rPr lang="de-DE" sz="2800" dirty="0" smtClean="0"/>
              <a:t> Korb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t="10942" r="24616" b="21010"/>
          <a:stretch/>
        </p:blipFill>
        <p:spPr bwMode="auto">
          <a:xfrm>
            <a:off x="934522" y="1071546"/>
            <a:ext cx="7417831" cy="551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10.1. </a:t>
            </a:r>
            <a:r>
              <a:rPr lang="cs-CZ" sz="2800" dirty="0" smtClean="0"/>
              <a:t>Hydraulik – </a:t>
            </a:r>
            <a:r>
              <a:rPr lang="de-DE" sz="2800" dirty="0" smtClean="0"/>
              <a:t>wie funktioniert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143140"/>
          </a:xfrm>
        </p:spPr>
        <p:txBody>
          <a:bodyPr>
            <a:normAutofit/>
          </a:bodyPr>
          <a:lstStyle/>
          <a:p>
            <a:r>
              <a:rPr lang="de-DE" sz="1400" dirty="0" smtClean="0"/>
              <a:t>Je nach Ausstattung sind einzelne Hydraulikfunktionen in eine Tabelle automatisch eingetragen.</a:t>
            </a:r>
            <a:endParaRPr lang="cs-CZ" sz="1400" dirty="0"/>
          </a:p>
          <a:p>
            <a:r>
              <a:rPr lang="de-DE" sz="1400" dirty="0" smtClean="0"/>
              <a:t>Die Tabelle kann drei </a:t>
            </a:r>
            <a:r>
              <a:rPr lang="cs-CZ" sz="1400" dirty="0" err="1" smtClean="0"/>
              <a:t>Ebenen</a:t>
            </a:r>
            <a:r>
              <a:rPr lang="de-DE" sz="1400" dirty="0" smtClean="0"/>
              <a:t> haben</a:t>
            </a:r>
            <a:r>
              <a:rPr lang="cs-CZ" sz="1400" dirty="0" smtClean="0"/>
              <a:t>: </a:t>
            </a:r>
            <a:r>
              <a:rPr lang="cs-CZ" sz="1400" b="1" dirty="0" smtClean="0">
                <a:solidFill>
                  <a:srgbClr val="00B0F0"/>
                </a:solidFill>
              </a:rPr>
              <a:t>Funk</a:t>
            </a:r>
            <a:r>
              <a:rPr lang="de-DE" sz="1400" b="1" dirty="0" err="1" smtClean="0">
                <a:solidFill>
                  <a:srgbClr val="00B0F0"/>
                </a:solidFill>
              </a:rPr>
              <a:t>tion</a:t>
            </a:r>
            <a:r>
              <a:rPr lang="de-DE" sz="1400" b="1" dirty="0" smtClean="0">
                <a:solidFill>
                  <a:srgbClr val="00B0F0"/>
                </a:solidFill>
              </a:rPr>
              <a:t> bedient direkt vom Schlepperhydraulik</a:t>
            </a:r>
            <a:r>
              <a:rPr lang="cs-CZ" sz="1400" dirty="0" smtClean="0">
                <a:solidFill>
                  <a:srgbClr val="00B0F0"/>
                </a:solidFill>
              </a:rPr>
              <a:t>, </a:t>
            </a:r>
            <a:r>
              <a:rPr lang="cs-CZ" sz="1400" b="1" dirty="0" smtClean="0">
                <a:solidFill>
                  <a:srgbClr val="00B050"/>
                </a:solidFill>
              </a:rPr>
              <a:t>Funk</a:t>
            </a:r>
            <a:r>
              <a:rPr lang="de-DE" sz="1400" b="1" dirty="0" err="1" smtClean="0">
                <a:solidFill>
                  <a:srgbClr val="00B050"/>
                </a:solidFill>
              </a:rPr>
              <a:t>tion</a:t>
            </a:r>
            <a:r>
              <a:rPr lang="de-DE" sz="1400" b="1" dirty="0" smtClean="0">
                <a:solidFill>
                  <a:srgbClr val="00B050"/>
                </a:solidFill>
              </a:rPr>
              <a:t> bedient vom separaten Hydraulikkreis an der Spritze</a:t>
            </a:r>
            <a:r>
              <a:rPr lang="cs-CZ" sz="1400" b="1" dirty="0" smtClean="0">
                <a:solidFill>
                  <a:srgbClr val="00B050"/>
                </a:solidFill>
              </a:rPr>
              <a:t> </a:t>
            </a:r>
            <a:r>
              <a:rPr lang="de-DE" sz="1400" dirty="0" smtClean="0"/>
              <a:t>und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FF0000"/>
                </a:solidFill>
              </a:rPr>
              <a:t>Funk</a:t>
            </a:r>
            <a:r>
              <a:rPr lang="de-DE" sz="1400" b="1" dirty="0" err="1" smtClean="0">
                <a:solidFill>
                  <a:srgbClr val="FF0000"/>
                </a:solidFill>
              </a:rPr>
              <a:t>tion</a:t>
            </a:r>
            <a:r>
              <a:rPr lang="de-DE" sz="1400" b="1" dirty="0" smtClean="0">
                <a:solidFill>
                  <a:srgbClr val="FF0000"/>
                </a:solidFill>
              </a:rPr>
              <a:t> bedient vom Hydrauliksteuerblock an der Spritze. </a:t>
            </a:r>
            <a:r>
              <a:rPr lang="de-DE" sz="1400" dirty="0" smtClean="0"/>
              <a:t>In Standard ist schon entschieden, von welche Ebene wird jede Funktion bedient</a:t>
            </a:r>
            <a:r>
              <a:rPr lang="cs-CZ" sz="1400" dirty="0" smtClean="0"/>
              <a:t>. </a:t>
            </a:r>
            <a:r>
              <a:rPr lang="de-DE" sz="1400" dirty="0" smtClean="0"/>
              <a:t>Wenn eine Funktion nur in eine Ebene erscheint, kann man das nicht ändern. Wenn in mehreren Ebenen erscheint, kann man konkret wählen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Erste Schritt ist Auswahl von welche Ebene wird jede Funktion bedient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3" t="30540" r="24232" b="45678"/>
          <a:stretch/>
        </p:blipFill>
        <p:spPr bwMode="auto">
          <a:xfrm>
            <a:off x="582445" y="2996952"/>
            <a:ext cx="8094011" cy="283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10.2. </a:t>
            </a:r>
            <a:r>
              <a:rPr lang="cs-CZ" sz="2800" dirty="0" smtClean="0"/>
              <a:t>Hydraulik </a:t>
            </a:r>
            <a:r>
              <a:rPr lang="cs-CZ" sz="2800" baseline="0" dirty="0" smtClean="0"/>
              <a:t>– </a:t>
            </a:r>
            <a:r>
              <a:rPr lang="de-DE" sz="2800" baseline="0" dirty="0" smtClean="0"/>
              <a:t>Auswahl der Funktionen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643073"/>
          </a:xfrm>
        </p:spPr>
        <p:txBody>
          <a:bodyPr>
            <a:normAutofit/>
          </a:bodyPr>
          <a:lstStyle/>
          <a:p>
            <a:r>
              <a:rPr lang="de-DE" sz="1400" dirty="0"/>
              <a:t>Erste Schritt ist Auswahl von welche Ebene wird jede Funktion bedient</a:t>
            </a:r>
            <a:r>
              <a:rPr lang="cs-CZ" sz="1400" dirty="0"/>
              <a:t>.</a:t>
            </a:r>
          </a:p>
          <a:p>
            <a:r>
              <a:rPr lang="de-DE" sz="1400" dirty="0" smtClean="0"/>
              <a:t>Funktionen, die sind in der Tabelle nur einmal, z.B. Achsschenkellenkung sind schon markiert, weil da keine Auswahlmöglichkeit gibt</a:t>
            </a:r>
            <a:r>
              <a:rPr lang="cs-CZ" sz="1400" dirty="0" smtClean="0"/>
              <a:t>.</a:t>
            </a:r>
            <a:r>
              <a:rPr lang="de-DE" sz="1400" dirty="0" smtClean="0"/>
              <a:t> </a:t>
            </a:r>
            <a:endParaRPr lang="cs-CZ" sz="1400" dirty="0"/>
          </a:p>
          <a:p>
            <a:r>
              <a:rPr lang="de-DE" sz="1400" dirty="0" smtClean="0"/>
              <a:t>Zwischen Funktionen, die sich in der Tabelle zweimal befinden, muss man eine Variante wählen. Wenn sie falsch beide Felder für eine Funktion wählen, die Felder werden rot.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30555" r="24126" b="47131"/>
          <a:stretch/>
        </p:blipFill>
        <p:spPr bwMode="auto">
          <a:xfrm>
            <a:off x="899592" y="2924944"/>
            <a:ext cx="7365399" cy="241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10.3. </a:t>
            </a:r>
            <a:r>
              <a:rPr lang="cs-CZ" sz="2800" dirty="0" smtClean="0"/>
              <a:t>Hydraulik </a:t>
            </a:r>
            <a:r>
              <a:rPr lang="cs-CZ" sz="2800" baseline="0" dirty="0" smtClean="0"/>
              <a:t>– </a:t>
            </a:r>
            <a:r>
              <a:rPr lang="de-DE" sz="2800" baseline="0" dirty="0" smtClean="0"/>
              <a:t>Auswahl des </a:t>
            </a:r>
            <a:r>
              <a:rPr lang="de-DE" sz="2800" baseline="0" dirty="0" err="1" smtClean="0"/>
              <a:t>Steu</a:t>
            </a:r>
            <a:r>
              <a:rPr lang="cs-CZ" sz="2800" baseline="0" dirty="0" smtClean="0"/>
              <a:t>e</a:t>
            </a:r>
            <a:r>
              <a:rPr lang="de-DE" sz="2800" baseline="0" dirty="0" err="1" smtClean="0"/>
              <a:t>rblock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143007"/>
          </a:xfrm>
        </p:spPr>
        <p:txBody>
          <a:bodyPr>
            <a:normAutofit/>
          </a:bodyPr>
          <a:lstStyle/>
          <a:p>
            <a:r>
              <a:rPr lang="de-DE" sz="1400" dirty="0" smtClean="0"/>
              <a:t>Wenn Auswahl der Hydraulikfunktionen beendet ist, kann man  den Typ vom Steuerblock auswählen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Die erste Möglichkeit ohne LS ist </a:t>
            </a:r>
            <a:r>
              <a:rPr lang="cs-CZ" sz="1400" dirty="0" smtClean="0"/>
              <a:t>HDS11 </a:t>
            </a:r>
            <a:r>
              <a:rPr lang="de-DE" sz="1400" dirty="0" smtClean="0"/>
              <a:t>mit </a:t>
            </a:r>
            <a:r>
              <a:rPr lang="de-DE" sz="1400" dirty="0"/>
              <a:t>M</a:t>
            </a:r>
            <a:r>
              <a:rPr lang="de-DE" sz="1400" dirty="0" smtClean="0"/>
              <a:t>inimum 3 Einheiten</a:t>
            </a:r>
            <a:r>
              <a:rPr lang="de-DE" sz="1400" dirty="0"/>
              <a:t> </a:t>
            </a:r>
            <a:r>
              <a:rPr lang="de-DE" sz="1400" dirty="0" smtClean="0"/>
              <a:t>und Maximum 7 Einheiten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Die erste Möglichkeit mit LS ist mit Minimum 4 Einheiten und Maximum 8 Einheiten.</a:t>
            </a:r>
            <a:endParaRPr lang="cs-CZ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5" t="13860" r="24419" b="32328"/>
          <a:stretch/>
        </p:blipFill>
        <p:spPr bwMode="auto">
          <a:xfrm>
            <a:off x="1619672" y="1916832"/>
            <a:ext cx="5760640" cy="46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10.4.</a:t>
            </a:r>
            <a:r>
              <a:rPr lang="cs-CZ" sz="2800" baseline="0" dirty="0"/>
              <a:t> </a:t>
            </a:r>
            <a:r>
              <a:rPr lang="cs-CZ" sz="2800" baseline="0" dirty="0" smtClean="0"/>
              <a:t>Hydraulik – </a:t>
            </a:r>
            <a:r>
              <a:rPr lang="de-DE" sz="2800" baseline="0" dirty="0" smtClean="0"/>
              <a:t>Steuerblock für Achsschenkellenkung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000132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Achsschenkellenkung ohne LS, heißt Lenkachse </a:t>
            </a:r>
            <a:r>
              <a:rPr lang="cs-CZ" sz="1400" dirty="0" smtClean="0"/>
              <a:t>+  </a:t>
            </a:r>
            <a:r>
              <a:rPr lang="cs-CZ" sz="1400" dirty="0"/>
              <a:t>HDS11, </a:t>
            </a:r>
            <a:r>
              <a:rPr lang="de-DE" sz="1400" dirty="0" smtClean="0"/>
              <a:t>zusätzlich muss man noch ein von Proportionalventilen </a:t>
            </a:r>
            <a:r>
              <a:rPr lang="cs-CZ" sz="1400" dirty="0" smtClean="0"/>
              <a:t>1919</a:t>
            </a:r>
            <a:r>
              <a:rPr lang="cs-CZ" sz="1400" dirty="0"/>
              <a:t>, 1920 </a:t>
            </a:r>
            <a:r>
              <a:rPr lang="de-DE" sz="1400" dirty="0" smtClean="0"/>
              <a:t>oder</a:t>
            </a:r>
            <a:r>
              <a:rPr lang="cs-CZ" sz="1400" dirty="0" smtClean="0"/>
              <a:t> 1921</a:t>
            </a:r>
            <a:r>
              <a:rPr lang="de-DE" sz="1400" dirty="0"/>
              <a:t> auswählen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Achsschenkellenkung mit LS, heißt Lenkachse </a:t>
            </a:r>
            <a:r>
              <a:rPr lang="cs-CZ" sz="1400" dirty="0" smtClean="0"/>
              <a:t>+ </a:t>
            </a:r>
            <a:r>
              <a:rPr lang="de-DE" sz="1400" dirty="0" smtClean="0"/>
              <a:t>LS Steuerblock</a:t>
            </a:r>
            <a:r>
              <a:rPr lang="cs-CZ" sz="1400" dirty="0" smtClean="0"/>
              <a:t>, </a:t>
            </a:r>
            <a:r>
              <a:rPr lang="de-DE" sz="1400" dirty="0" smtClean="0"/>
              <a:t>zusätzlich muss man </a:t>
            </a:r>
            <a:r>
              <a:rPr lang="de-DE" sz="1400" dirty="0" err="1" smtClean="0"/>
              <a:t>lastabhänginge</a:t>
            </a:r>
            <a:r>
              <a:rPr lang="de-DE" sz="1400" dirty="0" smtClean="0"/>
              <a:t> Ventil </a:t>
            </a:r>
            <a:r>
              <a:rPr lang="cs-CZ" sz="1400" dirty="0" smtClean="0"/>
              <a:t>(</a:t>
            </a:r>
            <a:r>
              <a:rPr lang="cs-CZ" sz="1400" dirty="0"/>
              <a:t>1918</a:t>
            </a:r>
            <a:r>
              <a:rPr lang="cs-CZ" sz="1400" dirty="0" smtClean="0"/>
              <a:t>)</a:t>
            </a:r>
            <a:r>
              <a:rPr lang="de-DE" sz="1400" dirty="0" smtClean="0"/>
              <a:t> auswählen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7" t="59127" r="24623" b="25689"/>
          <a:stretch/>
        </p:blipFill>
        <p:spPr bwMode="auto">
          <a:xfrm>
            <a:off x="804048" y="2590293"/>
            <a:ext cx="7512368" cy="170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cs-CZ" sz="2800" dirty="0"/>
              <a:t>11. </a:t>
            </a:r>
            <a:r>
              <a:rPr lang="de-DE" sz="2800" dirty="0" smtClean="0"/>
              <a:t>Zusätzliche Wünsche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857256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Erst ins Korb zugeben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Dann den Wunsch aufschreiben. Wenn der Preis bekannt ist, ins </a:t>
            </a:r>
            <a:r>
              <a:rPr lang="de-DE" sz="1400" dirty="0"/>
              <a:t>T</a:t>
            </a:r>
            <a:r>
              <a:rPr lang="de-DE" sz="1400" dirty="0" smtClean="0"/>
              <a:t>ext aufschreiben. </a:t>
            </a:r>
            <a:endParaRPr lang="cs-CZ" sz="1400" dirty="0"/>
          </a:p>
          <a:p>
            <a:r>
              <a:rPr lang="de-DE" sz="1400" dirty="0" smtClean="0"/>
              <a:t>Zusätzliche Wünsche muss man erst von </a:t>
            </a:r>
            <a:r>
              <a:rPr lang="de-DE" sz="1400" dirty="0" err="1" smtClean="0"/>
              <a:t>Agrio</a:t>
            </a:r>
            <a:r>
              <a:rPr lang="de-DE" sz="1400" dirty="0" smtClean="0"/>
              <a:t> prüfen und bestätigen lassen. </a:t>
            </a:r>
            <a:r>
              <a:rPr lang="de-DE" sz="1400" dirty="0" err="1" smtClean="0"/>
              <a:t>Agrio</a:t>
            </a:r>
            <a:r>
              <a:rPr lang="de-DE" sz="1400" dirty="0" smtClean="0"/>
              <a:t> dann berechnet den Preis und ergänzt den Korb.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2786050" y="5857892"/>
            <a:ext cx="321471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24462" r="25027" b="21264"/>
          <a:stretch/>
        </p:blipFill>
        <p:spPr bwMode="auto">
          <a:xfrm>
            <a:off x="375283" y="1502174"/>
            <a:ext cx="8366447" cy="50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12. </a:t>
            </a:r>
            <a:r>
              <a:rPr lang="de-DE" sz="2800" dirty="0" smtClean="0"/>
              <a:t>Transport</a:t>
            </a:r>
            <a:r>
              <a:rPr lang="cs-CZ" sz="2800" baseline="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Bei der Spritzen </a:t>
            </a:r>
            <a:r>
              <a:rPr lang="cs-CZ" sz="1400" dirty="0" smtClean="0"/>
              <a:t>ALKA</a:t>
            </a:r>
            <a:r>
              <a:rPr lang="cs-CZ" sz="1400" dirty="0"/>
              <a:t>, NAPA, MAMUT, MAMUT XL a TIGER </a:t>
            </a:r>
            <a:r>
              <a:rPr lang="de-DE" sz="1400" dirty="0" smtClean="0"/>
              <a:t>reicht nur das gewünschte Land ins Korb eingeben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Bei der Spritzen </a:t>
            </a:r>
            <a:r>
              <a:rPr lang="cs-CZ" sz="1400" dirty="0" smtClean="0"/>
              <a:t>GIGANT </a:t>
            </a:r>
            <a:r>
              <a:rPr lang="de-DE" sz="1400" dirty="0" smtClean="0"/>
              <a:t>und</a:t>
            </a:r>
            <a:r>
              <a:rPr lang="cs-CZ" sz="1400" dirty="0" smtClean="0"/>
              <a:t> </a:t>
            </a:r>
            <a:r>
              <a:rPr lang="cs-CZ" sz="1400" dirty="0"/>
              <a:t>DINO </a:t>
            </a:r>
            <a:r>
              <a:rPr lang="de-DE" sz="1400" dirty="0" smtClean="0"/>
              <a:t>ist Preis je gefahrene </a:t>
            </a:r>
            <a:r>
              <a:rPr lang="cs-CZ" sz="1400" dirty="0" smtClean="0"/>
              <a:t>1km </a:t>
            </a:r>
            <a:r>
              <a:rPr lang="cs-CZ" sz="1400" dirty="0"/>
              <a:t>+ </a:t>
            </a:r>
            <a:r>
              <a:rPr lang="de-DE" sz="1400" dirty="0" smtClean="0"/>
              <a:t>Transportgebühren </a:t>
            </a:r>
            <a:r>
              <a:rPr lang="de-DE" sz="1400" dirty="0"/>
              <a:t>(</a:t>
            </a:r>
            <a:r>
              <a:rPr lang="de-DE" sz="1400" dirty="0" smtClean="0"/>
              <a:t>Autobahn, Maut etc.)</a:t>
            </a:r>
            <a:r>
              <a:rPr lang="cs-CZ" sz="1400" dirty="0" smtClean="0"/>
              <a:t>.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cs-CZ" sz="2800" dirty="0"/>
              <a:t>1.3 </a:t>
            </a:r>
            <a:r>
              <a:rPr lang="de-DE" sz="2800" dirty="0" err="1" smtClean="0"/>
              <a:t>Optionauswahl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de-DE" sz="1400" dirty="0" smtClean="0"/>
              <a:t>Die Möglichkeit eine Option auswählen ist abhängig von der Spalte Aktion und hat 4 Möglichkeiten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Roten Kreuz in der Spalte Aktion</a:t>
            </a:r>
            <a:r>
              <a:rPr lang="cs-CZ" sz="1400" dirty="0" smtClean="0"/>
              <a:t>, </a:t>
            </a:r>
            <a:r>
              <a:rPr lang="de-DE" sz="1400" dirty="0" smtClean="0"/>
              <a:t>gelb</a:t>
            </a:r>
            <a:r>
              <a:rPr lang="cs-CZ" sz="1400" dirty="0" smtClean="0"/>
              <a:t>e</a:t>
            </a:r>
            <a:r>
              <a:rPr lang="cs-CZ" sz="1400" dirty="0"/>
              <a:t> </a:t>
            </a:r>
            <a:r>
              <a:rPr lang="cs-CZ" sz="1400" dirty="0" err="1" smtClean="0"/>
              <a:t>Feld</a:t>
            </a:r>
            <a:r>
              <a:rPr lang="de-DE" sz="1400" dirty="0" smtClean="0"/>
              <a:t> bedeutet, dass die Option ist schon im Korb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Orange Symbol in der Spalte Aktion bedeutet</a:t>
            </a:r>
            <a:r>
              <a:rPr lang="cs-CZ" sz="1400" dirty="0" smtClean="0"/>
              <a:t>,</a:t>
            </a:r>
            <a:r>
              <a:rPr lang="de-DE" sz="1400" dirty="0" smtClean="0"/>
              <a:t> dass diese Option</a:t>
            </a:r>
            <a:r>
              <a:rPr lang="cs-CZ" sz="1400" dirty="0" smtClean="0"/>
              <a:t> </a:t>
            </a:r>
            <a:r>
              <a:rPr lang="de-DE" sz="1400" dirty="0" smtClean="0"/>
              <a:t>kann man nicht auswählen, weil eine andere schon gewählte Option das nicht ermöglicht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Grüne Symbol in der Spalte Aktion bedeutet, dass diese Option kann man auswählen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Blaue Symbol in der Spalte Aktion, graue Text bedeutet, dass diese Option kann man auswählen, aber dazu muss man noch eine andere Option auswählen</a:t>
            </a:r>
            <a:r>
              <a:rPr lang="cs-CZ" sz="1400" dirty="0" smtClean="0"/>
              <a:t>.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8" t="24596" r="24443" b="43892"/>
          <a:stretch/>
        </p:blipFill>
        <p:spPr bwMode="auto">
          <a:xfrm>
            <a:off x="1396033" y="2996952"/>
            <a:ext cx="6480720" cy="3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1.4. </a:t>
            </a:r>
            <a:r>
              <a:rPr lang="de-DE" sz="2800" dirty="0" smtClean="0"/>
              <a:t>Hinweis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357454"/>
          </a:xfrm>
        </p:spPr>
        <p:txBody>
          <a:bodyPr>
            <a:normAutofit lnSpcReduction="10000"/>
          </a:bodyPr>
          <a:lstStyle/>
          <a:p>
            <a:r>
              <a:rPr lang="cs-CZ" sz="1400" dirty="0" err="1" smtClean="0"/>
              <a:t>Konfigur</a:t>
            </a:r>
            <a:r>
              <a:rPr lang="de-DE" sz="1400" dirty="0" smtClean="0"/>
              <a:t>a</a:t>
            </a:r>
            <a:r>
              <a:rPr lang="cs-CZ" sz="1400" dirty="0" smtClean="0"/>
              <a:t>tor </a:t>
            </a:r>
            <a:r>
              <a:rPr lang="de-DE" sz="1400" dirty="0"/>
              <a:t>weist von Anfang </a:t>
            </a:r>
            <a:r>
              <a:rPr lang="de-DE" sz="1400" dirty="0" smtClean="0"/>
              <a:t>an und während der Auswahl der Optionen, dass es nötig ist einige zusätzlichen Optionen auch durch verschiedene Hinweismöglichkeiten</a:t>
            </a:r>
            <a:r>
              <a:rPr lang="de-DE" sz="1400" dirty="0"/>
              <a:t> auswählen</a:t>
            </a:r>
            <a:r>
              <a:rPr lang="de-DE" sz="1400" dirty="0" smtClean="0"/>
              <a:t>. </a:t>
            </a:r>
            <a:endParaRPr lang="cs-CZ" sz="1400" dirty="0"/>
          </a:p>
          <a:p>
            <a:r>
              <a:rPr lang="de-DE" sz="1400" dirty="0" smtClean="0"/>
              <a:t>Orange Feld mit dünnen Rahmen warnt, dass es nötig ist zusätzlich irgendwas zugeben, abnehmen, oder zusätzliche Information eingeben, z.B. Gestänge auswählen, zusätzliche Arbeitsbreite eingeben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Grüne Feld warnt, dass irgendeine Option wurde gewechselt, die neue Option hat die gleiche Funktion, z.B. anstatt Tank 3300 </a:t>
            </a:r>
            <a:r>
              <a:rPr lang="de-DE" sz="1400" dirty="0" err="1" smtClean="0"/>
              <a:t>Lt</a:t>
            </a:r>
            <a:r>
              <a:rPr lang="de-DE" sz="1400" dirty="0" smtClean="0"/>
              <a:t> wurde 3900 </a:t>
            </a:r>
            <a:r>
              <a:rPr lang="de-DE" sz="1400" dirty="0" err="1" smtClean="0"/>
              <a:t>Lt</a:t>
            </a:r>
            <a:r>
              <a:rPr lang="de-DE" sz="1400" dirty="0" smtClean="0"/>
              <a:t> gewählt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Weiße Feld mit dicken Rahmen warnt, dass zuletzt gewählte Option muss man noch eine zusätzliche Option zugeben, z.B. zu einem größeren Tank muss man noch eine größere Pumpe auswählen.</a:t>
            </a:r>
          </a:p>
          <a:p>
            <a:r>
              <a:rPr lang="de-DE" sz="1400" dirty="0" smtClean="0"/>
              <a:t>Optionen kann man sofort zugeben und abnehmen. Oder auch später, wenn </a:t>
            </a:r>
            <a:r>
              <a:rPr lang="de-DE" sz="1400" dirty="0"/>
              <a:t>man </a:t>
            </a:r>
            <a:r>
              <a:rPr lang="de-DE" sz="1400" dirty="0" smtClean="0"/>
              <a:t>erst i</a:t>
            </a:r>
            <a:r>
              <a:rPr lang="cs-CZ" sz="1400" dirty="0" smtClean="0"/>
              <a:t>m</a:t>
            </a:r>
            <a:r>
              <a:rPr lang="de-DE" sz="1400" dirty="0" smtClean="0"/>
              <a:t> </a:t>
            </a:r>
            <a:r>
              <a:rPr lang="cs-CZ" sz="1400" dirty="0" err="1"/>
              <a:t>M</a:t>
            </a:r>
            <a:r>
              <a:rPr lang="de-DE" sz="1400" dirty="0" err="1" smtClean="0"/>
              <a:t>enu</a:t>
            </a:r>
            <a:r>
              <a:rPr lang="de-DE" sz="1400" dirty="0" smtClean="0"/>
              <a:t> </a:t>
            </a:r>
            <a:r>
              <a:rPr lang="de-DE" sz="1400" dirty="0"/>
              <a:t>dazu kommt</a:t>
            </a:r>
            <a:r>
              <a:rPr lang="de-DE" sz="1400" dirty="0" smtClean="0"/>
              <a:t>. </a:t>
            </a:r>
            <a:endParaRPr lang="cs-CZ" sz="1400" dirty="0"/>
          </a:p>
          <a:p>
            <a:pPr>
              <a:buNone/>
            </a:pPr>
            <a:endParaRPr lang="cs-CZ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t="29522" r="23352" b="26042"/>
          <a:stretch/>
        </p:blipFill>
        <p:spPr bwMode="auto">
          <a:xfrm>
            <a:off x="611560" y="2996952"/>
            <a:ext cx="7920880" cy="36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1.5 </a:t>
            </a:r>
            <a:r>
              <a:rPr lang="de-DE" dirty="0" smtClean="0"/>
              <a:t>Bewegung in Konfigurator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 smtClean="0"/>
              <a:t>Der Pfeil rechts unten ist für schnelles Sprung ins Korb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Der rote Pfeil warnt, dass es nötig ist </a:t>
            </a:r>
            <a:r>
              <a:rPr lang="de-DE" sz="1400" dirty="0" err="1" smtClean="0"/>
              <a:t>irgen</a:t>
            </a:r>
            <a:r>
              <a:rPr lang="cs-CZ" sz="1400" dirty="0" smtClean="0"/>
              <a:t>d</a:t>
            </a:r>
            <a:r>
              <a:rPr lang="de-DE" sz="1400" dirty="0" smtClean="0"/>
              <a:t>was zugeben oder ändern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Der blaue Pfeil zeigt, dass alles in Ordnung ist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6" t="85703" r="883" b="5606"/>
          <a:stretch/>
        </p:blipFill>
        <p:spPr bwMode="auto">
          <a:xfrm>
            <a:off x="3886200" y="2719388"/>
            <a:ext cx="1320800" cy="178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15247" r="23954" b="31666"/>
          <a:stretch/>
        </p:blipFill>
        <p:spPr bwMode="auto">
          <a:xfrm>
            <a:off x="578801" y="2444798"/>
            <a:ext cx="7521467" cy="42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1.6.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285884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Einzelne Ausstattungen sind in Kapitel sortiert</a:t>
            </a:r>
            <a:r>
              <a:rPr lang="cs-CZ" sz="1400" dirty="0" smtClean="0"/>
              <a:t>. </a:t>
            </a:r>
            <a:endParaRPr lang="cs-CZ" sz="1400" dirty="0"/>
          </a:p>
          <a:p>
            <a:r>
              <a:rPr lang="de-DE" sz="1400" dirty="0" smtClean="0"/>
              <a:t>Es ist zu empfehlen in Reihenfolge von 1-12 arbeiten, wenn man das Angebot erstellt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de-DE" sz="1400" dirty="0" smtClean="0"/>
              <a:t>Einzelne Kapitel kann man durch „Klick“ öffnen. Schnell blättern kann man durch Nummern 0 bis 9 und  +,- Tasten.</a:t>
            </a:r>
            <a:endParaRPr lang="cs-CZ" sz="1400" dirty="0"/>
          </a:p>
          <a:p>
            <a:r>
              <a:rPr lang="de-DE" sz="1400" dirty="0" smtClean="0"/>
              <a:t>Wenn sich in der Spalte „</a:t>
            </a:r>
            <a:r>
              <a:rPr lang="cs-CZ" sz="1400" dirty="0" err="1"/>
              <a:t>N</a:t>
            </a:r>
            <a:r>
              <a:rPr lang="de-DE" sz="1400" dirty="0" smtClean="0"/>
              <a:t>o“ dieses Symbol befindet, es gibt zu der Option eine zusätzliche Information (z.B. Beschreibung der Option oder wichtiger Hinweis, der man berücksichtigen muss</a:t>
            </a:r>
            <a:r>
              <a:rPr lang="cs-CZ" sz="1400" dirty="0" smtClean="0"/>
              <a:t>)</a:t>
            </a:r>
            <a:r>
              <a:rPr lang="de-DE" sz="1400" dirty="0" smtClean="0"/>
              <a:t>.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642910" y="2500305"/>
            <a:ext cx="2000264" cy="4211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928662" y="2285992"/>
            <a:ext cx="750099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3059832" y="2285992"/>
            <a:ext cx="3298118" cy="78296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flipV="1">
            <a:off x="400206" y="1305558"/>
            <a:ext cx="4759377" cy="35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400206" y="1323163"/>
            <a:ext cx="357190" cy="11174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1.7. </a:t>
            </a:r>
            <a:r>
              <a:rPr lang="de-DE" sz="2800" dirty="0" smtClean="0"/>
              <a:t>Behälter/ Gestänge - Behälterauswahl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85752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Auswahl der Größe und Typ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7" t="10489" r="24698" b="23228"/>
          <a:stretch/>
        </p:blipFill>
        <p:spPr bwMode="auto">
          <a:xfrm>
            <a:off x="1897824" y="1556792"/>
            <a:ext cx="5194456" cy="518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74557" y="1566304"/>
            <a:ext cx="5217723" cy="1430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1.8. </a:t>
            </a:r>
            <a:r>
              <a:rPr lang="de-DE" sz="2800" dirty="0" smtClean="0"/>
              <a:t>Behälter/Gestänge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de-DE" sz="2800" dirty="0" smtClean="0"/>
              <a:t>Auswahl der Hauptarbeitsbreite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28627"/>
          </a:xfrm>
        </p:spPr>
        <p:txBody>
          <a:bodyPr>
            <a:normAutofit/>
          </a:bodyPr>
          <a:lstStyle/>
          <a:p>
            <a:r>
              <a:rPr lang="de-DE" sz="1400" dirty="0" smtClean="0"/>
              <a:t>Auswahl der Hauptarbeitsbreite</a:t>
            </a:r>
            <a:endParaRPr lang="cs-CZ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8" t="19709" r="24503" b="13557"/>
          <a:stretch/>
        </p:blipFill>
        <p:spPr bwMode="auto">
          <a:xfrm>
            <a:off x="1750125" y="1340768"/>
            <a:ext cx="5253968" cy="52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85918" y="2564904"/>
            <a:ext cx="5218175" cy="3507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7" t="24449" r="24269" b="18331"/>
          <a:stretch/>
        </p:blipFill>
        <p:spPr bwMode="auto">
          <a:xfrm>
            <a:off x="1979712" y="2752724"/>
            <a:ext cx="4602959" cy="386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1.9. </a:t>
            </a:r>
            <a:r>
              <a:rPr lang="de-DE" sz="2800" dirty="0"/>
              <a:t>Behälter/Gestänge</a:t>
            </a:r>
            <a:r>
              <a:rPr lang="cs-CZ" sz="2800" dirty="0" smtClean="0"/>
              <a:t> </a:t>
            </a:r>
            <a:r>
              <a:rPr lang="cs-CZ" sz="2800" dirty="0"/>
              <a:t>– </a:t>
            </a:r>
            <a:r>
              <a:rPr lang="de-DE" sz="2800" dirty="0" smtClean="0"/>
              <a:t>Zusatzarbeitsbreite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785818"/>
          </a:xfrm>
        </p:spPr>
        <p:txBody>
          <a:bodyPr>
            <a:no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Erst mit Pfeil die Liste öffnen</a:t>
            </a:r>
            <a:r>
              <a:rPr lang="cs-CZ" sz="1400" b="1" dirty="0" smtClean="0">
                <a:solidFill>
                  <a:srgbClr val="FF0000"/>
                </a:solidFill>
              </a:rPr>
              <a:t>.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de-DE" sz="1400" b="1" dirty="0" smtClean="0">
                <a:solidFill>
                  <a:srgbClr val="00B0F0"/>
                </a:solidFill>
              </a:rPr>
              <a:t>Dann eine Variante obligatorisch auswählen</a:t>
            </a:r>
            <a:r>
              <a:rPr lang="cs-CZ" sz="1400" b="1" dirty="0" smtClean="0">
                <a:solidFill>
                  <a:srgbClr val="00B0F0"/>
                </a:solidFill>
              </a:rPr>
              <a:t>.</a:t>
            </a:r>
            <a:endParaRPr lang="cs-CZ" sz="1400" b="1" dirty="0">
              <a:solidFill>
                <a:srgbClr val="00B0F0"/>
              </a:solidFill>
            </a:endParaRPr>
          </a:p>
          <a:p>
            <a:r>
              <a:rPr lang="de-DE" sz="1400" b="1" dirty="0" smtClean="0">
                <a:solidFill>
                  <a:srgbClr val="00B050"/>
                </a:solidFill>
              </a:rPr>
              <a:t>Dann Klick auf </a:t>
            </a:r>
            <a:r>
              <a:rPr lang="cs-CZ" sz="1400" b="1" dirty="0" smtClean="0">
                <a:solidFill>
                  <a:srgbClr val="00B050"/>
                </a:solidFill>
              </a:rPr>
              <a:t>„</a:t>
            </a:r>
            <a:r>
              <a:rPr lang="de-DE" sz="1400" b="1" dirty="0" smtClean="0">
                <a:solidFill>
                  <a:srgbClr val="00B050"/>
                </a:solidFill>
              </a:rPr>
              <a:t>ansetzen</a:t>
            </a:r>
            <a:r>
              <a:rPr lang="cs-CZ" sz="1400" b="1" dirty="0" smtClean="0">
                <a:solidFill>
                  <a:srgbClr val="00B050"/>
                </a:solidFill>
              </a:rPr>
              <a:t>“.</a:t>
            </a:r>
            <a:endParaRPr lang="cs-CZ" sz="1400" b="1" dirty="0">
              <a:solidFill>
                <a:srgbClr val="00B050"/>
              </a:solidFill>
            </a:endParaRPr>
          </a:p>
          <a:p>
            <a:r>
              <a:rPr lang="de-DE" sz="1400" b="1" dirty="0" err="1" smtClean="0">
                <a:solidFill>
                  <a:srgbClr val="002060"/>
                </a:solidFill>
              </a:rPr>
              <a:t>Fals</a:t>
            </a:r>
            <a:r>
              <a:rPr lang="de-DE" sz="1400" b="1" dirty="0" smtClean="0">
                <a:solidFill>
                  <a:srgbClr val="002060"/>
                </a:solidFill>
              </a:rPr>
              <a:t> eine Variante mit </a:t>
            </a:r>
            <a:r>
              <a:rPr lang="de-DE" sz="1400" b="1" dirty="0" err="1" smtClean="0">
                <a:solidFill>
                  <a:srgbClr val="002060"/>
                </a:solidFill>
              </a:rPr>
              <a:t>Überklappung</a:t>
            </a:r>
            <a:r>
              <a:rPr lang="de-DE" sz="1400" b="1" dirty="0" smtClean="0">
                <a:solidFill>
                  <a:srgbClr val="002060"/>
                </a:solidFill>
              </a:rPr>
              <a:t>, </a:t>
            </a:r>
            <a:r>
              <a:rPr lang="de-DE" sz="1400" b="1" dirty="0" err="1" smtClean="0">
                <a:solidFill>
                  <a:srgbClr val="002060"/>
                </a:solidFill>
              </a:rPr>
              <a:t>Umpklappung</a:t>
            </a:r>
            <a:r>
              <a:rPr lang="de-DE" sz="1400" b="1" dirty="0" smtClean="0">
                <a:solidFill>
                  <a:srgbClr val="002060"/>
                </a:solidFill>
              </a:rPr>
              <a:t> oder </a:t>
            </a:r>
            <a:r>
              <a:rPr lang="de-DE" sz="1400" b="1" dirty="0" err="1" smtClean="0">
                <a:solidFill>
                  <a:srgbClr val="002060"/>
                </a:solidFill>
              </a:rPr>
              <a:t>hydr</a:t>
            </a:r>
            <a:r>
              <a:rPr lang="de-DE" sz="1400" b="1" dirty="0" smtClean="0">
                <a:solidFill>
                  <a:srgbClr val="002060"/>
                </a:solidFill>
              </a:rPr>
              <a:t>. Hang gewählt ist, es kommt eine Warnung, dass einige von Ausstattungen </a:t>
            </a:r>
            <a:r>
              <a:rPr lang="cs-CZ" sz="1400" b="1" dirty="0" smtClean="0">
                <a:solidFill>
                  <a:srgbClr val="002060"/>
                </a:solidFill>
              </a:rPr>
              <a:t>0307</a:t>
            </a:r>
            <a:r>
              <a:rPr lang="cs-CZ" sz="1400" b="1" dirty="0">
                <a:solidFill>
                  <a:srgbClr val="002060"/>
                </a:solidFill>
              </a:rPr>
              <a:t>; 0308; 0309; </a:t>
            </a:r>
            <a:r>
              <a:rPr lang="cs-CZ" sz="1400" b="1" dirty="0" smtClean="0">
                <a:solidFill>
                  <a:srgbClr val="002060"/>
                </a:solidFill>
              </a:rPr>
              <a:t>0310</a:t>
            </a:r>
            <a:r>
              <a:rPr lang="de-DE" sz="1400" b="1" dirty="0" smtClean="0">
                <a:solidFill>
                  <a:srgbClr val="002060"/>
                </a:solidFill>
              </a:rPr>
              <a:t> zu zugeben sind</a:t>
            </a:r>
            <a:r>
              <a:rPr lang="cs-CZ" sz="1400" b="1" dirty="0" smtClean="0">
                <a:solidFill>
                  <a:srgbClr val="002060"/>
                </a:solidFill>
              </a:rPr>
              <a:t>.</a:t>
            </a:r>
            <a:endParaRPr lang="cs-CZ" sz="1400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27984" y="5157192"/>
            <a:ext cx="21431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051720" y="5157192"/>
            <a:ext cx="2376264" cy="3571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84347" y="5229200"/>
            <a:ext cx="500066" cy="3571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1220</Words>
  <Application>Microsoft Office PowerPoint</Application>
  <PresentationFormat>Předvádění na obrazovce (4:3)</PresentationFormat>
  <Paragraphs>90</Paragraphs>
  <Slides>25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1.1. Maschinentyp  auswählen</vt:lpstr>
      <vt:lpstr>1.2. Die Grundausstattung ist im Korb</vt:lpstr>
      <vt:lpstr>1.3 Optionauswahl</vt:lpstr>
      <vt:lpstr>1.4. Hinweis</vt:lpstr>
      <vt:lpstr>1.5 Bewegung in Konfigurator</vt:lpstr>
      <vt:lpstr>1.6. Menu</vt:lpstr>
      <vt:lpstr>1.7. Behälter/ Gestänge - Behälterauswahl</vt:lpstr>
      <vt:lpstr>1.8. Behälter/Gestänge – Auswahl der Hauptarbeitsbreite</vt:lpstr>
      <vt:lpstr>1.9. Behälter/Gestänge – Zusatzarbeitsbreite</vt:lpstr>
      <vt:lpstr>2. Computer/Elektronik</vt:lpstr>
      <vt:lpstr>3.Deichsel/Achse</vt:lpstr>
      <vt:lpstr>4. Räder/Kotflügel</vt:lpstr>
      <vt:lpstr>5. Pumpen/Befüllung</vt:lpstr>
      <vt:lpstr>6.1 Flüssigkeitsverteilung im Gestänge - Düsenhalter</vt:lpstr>
      <vt:lpstr>6.2.Flüssigkeitsverteilung im Gestänge – OC Düsen</vt:lpstr>
      <vt:lpstr>6.3. Flüssigkeitsverteilung im Gestänge – Anzahl der Teilbreiten und Aufteilung</vt:lpstr>
      <vt:lpstr>7. Düsen</vt:lpstr>
      <vt:lpstr>8. Topline</vt:lpstr>
      <vt:lpstr>9. Gestänge Beleuchtung</vt:lpstr>
      <vt:lpstr>10.1. Hydraulik – wie funktioniert</vt:lpstr>
      <vt:lpstr>10.2. Hydraulik – Auswahl der Funktionen</vt:lpstr>
      <vt:lpstr>10.3. Hydraulik – Auswahl des Steuerblock</vt:lpstr>
      <vt:lpstr>10.4. Hydraulik – Steuerblock für Achsschenkellenkung</vt:lpstr>
      <vt:lpstr>11. Zusätzliche Wünsche</vt:lpstr>
      <vt:lpstr>12. Transport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1.Vyberte typ stroje</dc:title>
  <dc:creator>Hanzal</dc:creator>
  <cp:lastModifiedBy>Admin</cp:lastModifiedBy>
  <cp:revision>275</cp:revision>
  <dcterms:created xsi:type="dcterms:W3CDTF">2016-08-26T12:07:19Z</dcterms:created>
  <dcterms:modified xsi:type="dcterms:W3CDTF">2018-02-19T13:08:22Z</dcterms:modified>
</cp:coreProperties>
</file>